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69" r:id="rId4"/>
    <p:sldId id="273" r:id="rId5"/>
    <p:sldId id="259" r:id="rId6"/>
    <p:sldId id="277" r:id="rId7"/>
    <p:sldId id="278" r:id="rId8"/>
    <p:sldId id="279" r:id="rId9"/>
    <p:sldId id="27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62" autoAdjust="0"/>
    <p:restoredTop sz="94660"/>
  </p:normalViewPr>
  <p:slideViewPr>
    <p:cSldViewPr snapToGrid="0">
      <p:cViewPr varScale="1">
        <p:scale>
          <a:sx n="72" d="100"/>
          <a:sy n="72" d="100"/>
        </p:scale>
        <p:origin x="73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B8E57-E00F-42C7-BC03-92C91D25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BCD36B-2A66-45F7-8704-7F25556739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F72762-4BA1-416A-8972-53847771269B}"/>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5" name="Footer Placeholder 4">
            <a:extLst>
              <a:ext uri="{FF2B5EF4-FFF2-40B4-BE49-F238E27FC236}">
                <a16:creationId xmlns:a16="http://schemas.microsoft.com/office/drawing/2014/main" id="{A8238490-FDEB-4D7E-9166-EC31EC4F6E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4FABF9-FDA6-4E45-8073-0AF357B7C1E9}"/>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3274735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B40BE-9941-4BCD-8923-CEE1ECC993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6B1429-2AA5-45A1-90C7-00EECAB20C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D4B482-0121-4DDB-9A6D-CCCF10BFC8C0}"/>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5" name="Footer Placeholder 4">
            <a:extLst>
              <a:ext uri="{FF2B5EF4-FFF2-40B4-BE49-F238E27FC236}">
                <a16:creationId xmlns:a16="http://schemas.microsoft.com/office/drawing/2014/main" id="{2DE9B0BC-5FF5-4063-99C6-5DF0441347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A887D4-5C05-4618-99CA-E783D375EBD5}"/>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1033495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A4FCBC-16AA-4CEF-9194-C62BCB354F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7CBD7A-B846-41CE-9C8F-7BA2189ADB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A3083-3650-418D-80EF-17C8202B93A1}"/>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5" name="Footer Placeholder 4">
            <a:extLst>
              <a:ext uri="{FF2B5EF4-FFF2-40B4-BE49-F238E27FC236}">
                <a16:creationId xmlns:a16="http://schemas.microsoft.com/office/drawing/2014/main" id="{A77F5E9A-A17A-40D5-87CA-E6E3DB37FA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EB45AC-FBDC-4576-AC9B-23DBDB92A4A6}"/>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1132220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02C02-5106-467B-AE58-2FAD41063A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BD1A52-1781-403F-97AD-1B19C2314B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AB2358-A630-4690-AD65-A1FA0A45CBD5}"/>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5" name="Footer Placeholder 4">
            <a:extLst>
              <a:ext uri="{FF2B5EF4-FFF2-40B4-BE49-F238E27FC236}">
                <a16:creationId xmlns:a16="http://schemas.microsoft.com/office/drawing/2014/main" id="{F70D7402-FE92-44EC-BA9E-99C0612C5D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CD7442-74AE-4E23-B638-172234D2B22E}"/>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746273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AF5E6-1AF2-4978-BD5D-1F76D66EF9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635CCF-E80A-4E5F-A298-032E351AB2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79B0A3-168E-477D-8E0C-5A1043AFCBE3}"/>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5" name="Footer Placeholder 4">
            <a:extLst>
              <a:ext uri="{FF2B5EF4-FFF2-40B4-BE49-F238E27FC236}">
                <a16:creationId xmlns:a16="http://schemas.microsoft.com/office/drawing/2014/main" id="{6FB2D74B-4EC5-45D1-955B-1F965F22B2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0C31C4-63FD-4D22-ADCB-AAA5BBA8FBE0}"/>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2920007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5F2BE-EAC2-48CB-8C3B-789C595CC9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8EDD21-AFAC-4947-9390-506FE8C693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5FD0D8-34D5-4841-AEAA-8857F00EF8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7D5226-F609-4616-90CC-756A318AE823}"/>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6" name="Footer Placeholder 5">
            <a:extLst>
              <a:ext uri="{FF2B5EF4-FFF2-40B4-BE49-F238E27FC236}">
                <a16:creationId xmlns:a16="http://schemas.microsoft.com/office/drawing/2014/main" id="{9276DE85-D547-4DA1-891C-F18AF1208B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95FA02-BD24-4374-8417-EA406508CC6C}"/>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250359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90A9-B86E-4258-8818-0BD9D063F8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A24227-EF6D-4601-8423-C2582594E1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B6467B-4436-4EC8-BC00-E0DAC9101F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89B9D4-E8A8-48EF-8F60-E89F785427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778821-39E4-4C80-8682-33EDF8C97C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FE3718-ABFC-4747-BFAB-84BF27A05350}"/>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8" name="Footer Placeholder 7">
            <a:extLst>
              <a:ext uri="{FF2B5EF4-FFF2-40B4-BE49-F238E27FC236}">
                <a16:creationId xmlns:a16="http://schemas.microsoft.com/office/drawing/2014/main" id="{9E30E297-596F-4E2F-9F12-F94201D788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064FC1-27D5-423F-81BE-85832527FFEC}"/>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2804846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EE71A-E425-4C31-8AB3-BEE534109D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6B3E89-510A-4118-AB4F-29256FCF20D8}"/>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4" name="Footer Placeholder 3">
            <a:extLst>
              <a:ext uri="{FF2B5EF4-FFF2-40B4-BE49-F238E27FC236}">
                <a16:creationId xmlns:a16="http://schemas.microsoft.com/office/drawing/2014/main" id="{92B83F9E-9846-40FE-9537-0AA89814E6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2C9FD8-2A00-4DE3-B72A-51B44A1FA4DF}"/>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2174840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93136F-0449-4AED-BAD5-F49516E397EB}"/>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3" name="Footer Placeholder 2">
            <a:extLst>
              <a:ext uri="{FF2B5EF4-FFF2-40B4-BE49-F238E27FC236}">
                <a16:creationId xmlns:a16="http://schemas.microsoft.com/office/drawing/2014/main" id="{4832EDE2-BEAB-4D04-88BB-A4D1659867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243802-F7E2-47E4-8075-73A7F284A935}"/>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14135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3D93C-8E69-4B71-86B1-69B6BEE0CF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8DD86C-C153-4D72-BF5E-7ABB3BF4B3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858B38-E148-4461-B7BE-D2B39130DA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662931-4CFC-42C5-A8AE-142421528071}"/>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6" name="Footer Placeholder 5">
            <a:extLst>
              <a:ext uri="{FF2B5EF4-FFF2-40B4-BE49-F238E27FC236}">
                <a16:creationId xmlns:a16="http://schemas.microsoft.com/office/drawing/2014/main" id="{5E6D3FD2-7B10-4678-899A-49C97F6033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433A94-B700-4A82-86B6-821695AC2F4A}"/>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3035342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66446-1F2C-44CA-A8FD-7183D2A804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E28692-9289-4A35-8300-3793E9A268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00BB66-F0F3-4814-9C27-D1EF298307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E0DB58-2D6A-47C1-A5CC-8F006FB11B6A}"/>
              </a:ext>
            </a:extLst>
          </p:cNvPr>
          <p:cNvSpPr>
            <a:spLocks noGrp="1"/>
          </p:cNvSpPr>
          <p:nvPr>
            <p:ph type="dt" sz="half" idx="10"/>
          </p:nvPr>
        </p:nvSpPr>
        <p:spPr/>
        <p:txBody>
          <a:bodyPr/>
          <a:lstStyle/>
          <a:p>
            <a:fld id="{09DF6021-B302-4B08-98F9-5B9A4F5491CA}" type="datetimeFigureOut">
              <a:rPr lang="en-US" smtClean="0"/>
              <a:t>9/8/2021</a:t>
            </a:fld>
            <a:endParaRPr lang="en-US"/>
          </a:p>
        </p:txBody>
      </p:sp>
      <p:sp>
        <p:nvSpPr>
          <p:cNvPr id="6" name="Footer Placeholder 5">
            <a:extLst>
              <a:ext uri="{FF2B5EF4-FFF2-40B4-BE49-F238E27FC236}">
                <a16:creationId xmlns:a16="http://schemas.microsoft.com/office/drawing/2014/main" id="{A61AAD3D-5FB6-42F8-A6FB-3ED5D0DC35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91A0EF-E5E4-4686-92DE-2FCF7AB8A466}"/>
              </a:ext>
            </a:extLst>
          </p:cNvPr>
          <p:cNvSpPr>
            <a:spLocks noGrp="1"/>
          </p:cNvSpPr>
          <p:nvPr>
            <p:ph type="sldNum" sz="quarter" idx="12"/>
          </p:nvPr>
        </p:nvSpPr>
        <p:spPr/>
        <p:txBody>
          <a:bodyPr/>
          <a:lstStyle/>
          <a:p>
            <a:fld id="{A11BD314-51B7-4D61-A87F-5C6C14C07531}" type="slidenum">
              <a:rPr lang="en-US" smtClean="0"/>
              <a:t>‹#›</a:t>
            </a:fld>
            <a:endParaRPr lang="en-US"/>
          </a:p>
        </p:txBody>
      </p:sp>
    </p:spTree>
    <p:extLst>
      <p:ext uri="{BB962C8B-B14F-4D97-AF65-F5344CB8AC3E}">
        <p14:creationId xmlns:p14="http://schemas.microsoft.com/office/powerpoint/2010/main" val="3542894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BDBACD-83AE-48EF-BA49-43BCA6D2D2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E801F3-71AB-469E-97E2-5A75AFEC4C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B75C1A-BBCA-4C05-953C-0E8B2D9C2F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F6021-B302-4B08-98F9-5B9A4F5491CA}" type="datetimeFigureOut">
              <a:rPr lang="en-US" smtClean="0"/>
              <a:t>9/8/2021</a:t>
            </a:fld>
            <a:endParaRPr lang="en-US"/>
          </a:p>
        </p:txBody>
      </p:sp>
      <p:sp>
        <p:nvSpPr>
          <p:cNvPr id="5" name="Footer Placeholder 4">
            <a:extLst>
              <a:ext uri="{FF2B5EF4-FFF2-40B4-BE49-F238E27FC236}">
                <a16:creationId xmlns:a16="http://schemas.microsoft.com/office/drawing/2014/main" id="{B7B21EBF-8072-4842-8F4C-34CE12E757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924A20-0743-461A-93FF-0407FDE94B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BD314-51B7-4D61-A87F-5C6C14C07531}" type="slidenum">
              <a:rPr lang="en-US" smtClean="0"/>
              <a:t>‹#›</a:t>
            </a:fld>
            <a:endParaRPr lang="en-US"/>
          </a:p>
        </p:txBody>
      </p:sp>
    </p:spTree>
    <p:extLst>
      <p:ext uri="{BB962C8B-B14F-4D97-AF65-F5344CB8AC3E}">
        <p14:creationId xmlns:p14="http://schemas.microsoft.com/office/powerpoint/2010/main" val="1722608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hyperlink" Target="http://115.124.102.238:8081/" TargetMode="External"/><Relationship Id="rId3" Type="http://schemas.openxmlformats.org/officeDocument/2006/relationships/image" Target="../media/image2.png"/><Relationship Id="rId7" Type="http://schemas.openxmlformats.org/officeDocument/2006/relationships/hyperlink" Target="https://unnatbharatabhiyan.gov.in:8443/faq3"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unnatbharatabhiyan.gov.in:8443/participating_institute" TargetMode="External"/><Relationship Id="rId5" Type="http://schemas.openxmlformats.org/officeDocument/2006/relationships/hyperlink" Target="https://unnatbharatabhiyan.gov.in:8443/introduction" TargetMode="External"/><Relationship Id="rId10" Type="http://schemas.openxmlformats.org/officeDocument/2006/relationships/hyperlink" Target="https://www.youtube.com/watch?v=g7ILWONQWjs&amp;feature=youtu.be" TargetMode="External"/><Relationship Id="rId4" Type="http://schemas.openxmlformats.org/officeDocument/2006/relationships/image" Target="../media/image3.png"/><Relationship Id="rId9" Type="http://schemas.openxmlformats.org/officeDocument/2006/relationships/hyperlink" Target="https://www.youtube.com/watch?v=x56DQJkgelI&amp;feature=youtu.b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B104D5-8658-4E92-9970-82D8AAF27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21369" cy="10832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8D664C-5625-4A69-8803-C6DB66B96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213" y="1"/>
            <a:ext cx="1731224" cy="108321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72B25BA8-583C-4660-8474-E3955182D1A1}"/>
              </a:ext>
            </a:extLst>
          </p:cNvPr>
          <p:cNvSpPr/>
          <p:nvPr/>
        </p:nvSpPr>
        <p:spPr>
          <a:xfrm>
            <a:off x="1749286" y="1421993"/>
            <a:ext cx="8693426" cy="830997"/>
          </a:xfrm>
          <a:prstGeom prst="rect">
            <a:avLst/>
          </a:prstGeom>
          <a:solidFill>
            <a:schemeClr val="accent2">
              <a:lumMod val="40000"/>
              <a:lumOff val="60000"/>
            </a:schemeClr>
          </a:solidFill>
        </p:spPr>
        <p:txBody>
          <a:bodyPr wrap="square">
            <a:spAutoFit/>
          </a:bodyPr>
          <a:lstStyle/>
          <a:p>
            <a:pPr algn="ctr"/>
            <a:r>
              <a:rPr lang="en-US" sz="2400" b="1" dirty="0">
                <a:latin typeface="Gill Sans"/>
              </a:rPr>
              <a:t>Ministry of Education Government of India </a:t>
            </a:r>
            <a:endParaRPr lang="en-US" sz="2400" b="1" dirty="0">
              <a:effectLst/>
            </a:endParaRPr>
          </a:p>
          <a:p>
            <a:pPr algn="ctr"/>
            <a:r>
              <a:rPr lang="en-US" sz="2400" b="1" dirty="0">
                <a:latin typeface="Gill Sans"/>
              </a:rPr>
              <a:t>Unnat Bharat Abhiyan </a:t>
            </a:r>
            <a:endParaRPr lang="en-US" dirty="0"/>
          </a:p>
        </p:txBody>
      </p:sp>
      <p:sp>
        <p:nvSpPr>
          <p:cNvPr id="7" name="Rectangle 6">
            <a:extLst>
              <a:ext uri="{FF2B5EF4-FFF2-40B4-BE49-F238E27FC236}">
                <a16:creationId xmlns:a16="http://schemas.microsoft.com/office/drawing/2014/main" id="{0DBC7E01-8941-4C3A-B567-DFB28065144B}"/>
              </a:ext>
            </a:extLst>
          </p:cNvPr>
          <p:cNvSpPr/>
          <p:nvPr/>
        </p:nvSpPr>
        <p:spPr>
          <a:xfrm>
            <a:off x="1749286" y="2792896"/>
            <a:ext cx="8693426" cy="3309176"/>
          </a:xfrm>
          <a:prstGeom prst="rect">
            <a:avLst/>
          </a:prstGeom>
          <a:solidFill>
            <a:schemeClr val="accent2"/>
          </a:solidFill>
          <a:ln w="28575">
            <a:solidFill>
              <a:schemeClr val="tx1"/>
            </a:solidFill>
          </a:ln>
        </p:spPr>
        <p:txBody>
          <a:bodyPr wrap="square">
            <a:spAutoFit/>
          </a:bodyPr>
          <a:lstStyle/>
          <a:p>
            <a:pPr algn="ctr"/>
            <a:endParaRPr lang="en-US" sz="2400" dirty="0">
              <a:latin typeface="Abadi" panose="020B0604020104020204" pitchFamily="34" charset="0"/>
            </a:endParaRPr>
          </a:p>
          <a:p>
            <a:pPr algn="ctr"/>
            <a:r>
              <a:rPr lang="en-US" sz="2400" dirty="0">
                <a:latin typeface="Abadi" panose="020B0604020104020204" pitchFamily="34" charset="0"/>
              </a:rPr>
              <a:t>PROCESS OF BECOMING A PARTCIPATING INSTITUTION</a:t>
            </a:r>
          </a:p>
          <a:p>
            <a:pPr algn="ctr"/>
            <a:endParaRPr lang="en-US" sz="2400" dirty="0">
              <a:latin typeface="Abadi" panose="020B0604020104020204" pitchFamily="34" charset="0"/>
            </a:endParaRPr>
          </a:p>
          <a:p>
            <a:pPr marL="0" marR="0" algn="ctr">
              <a:lnSpc>
                <a:spcPct val="107000"/>
              </a:lnSpc>
              <a:spcBef>
                <a:spcPts val="0"/>
              </a:spcBef>
              <a:spcAft>
                <a:spcPts val="800"/>
              </a:spcAft>
            </a:pPr>
            <a:r>
              <a:rPr lang="en-US" sz="2400" i="1" dirty="0">
                <a:latin typeface="Abadi" panose="020B0604020104020204" pitchFamily="34" charset="0"/>
              </a:rPr>
              <a:t>under</a:t>
            </a:r>
          </a:p>
          <a:p>
            <a:pPr marL="0" marR="0" algn="ctr">
              <a:lnSpc>
                <a:spcPct val="107000"/>
              </a:lnSpc>
              <a:spcBef>
                <a:spcPts val="0"/>
              </a:spcBef>
              <a:spcAft>
                <a:spcPts val="800"/>
              </a:spcAft>
            </a:pPr>
            <a:r>
              <a:rPr lang="en-US" sz="2400" i="1" dirty="0">
                <a:latin typeface="Abadi" panose="020B0604020104020204" pitchFamily="34" charset="0"/>
              </a:rPr>
              <a:t> </a:t>
            </a:r>
            <a:r>
              <a:rPr lang="en-US" sz="2400" i="1" dirty="0">
                <a:effectLst/>
                <a:latin typeface="Abadi" panose="020B0604020104020204" pitchFamily="34" charset="0"/>
                <a:ea typeface="Calibri" panose="020F0502020204030204" pitchFamily="34" charset="0"/>
                <a:cs typeface="Calibri" panose="020F0502020204030204" pitchFamily="34" charset="0"/>
              </a:rPr>
              <a:t>Regional Coordinating Institute</a:t>
            </a:r>
            <a:endParaRPr lang="en-US" sz="2400" i="1" dirty="0">
              <a:effectLst/>
              <a:latin typeface="Abadi" panose="020B0604020104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i="1" dirty="0">
                <a:effectLst/>
                <a:latin typeface="Abadi" panose="020B0604020104020204" pitchFamily="34" charset="0"/>
                <a:ea typeface="Calibri" panose="020F0502020204030204" pitchFamily="34" charset="0"/>
                <a:cs typeface="Calibri" panose="020F0502020204030204" pitchFamily="34" charset="0"/>
              </a:rPr>
              <a:t>Malaviya National Institute of Technology Jaipur</a:t>
            </a:r>
            <a:r>
              <a:rPr lang="en-US" sz="2400" i="1" dirty="0">
                <a:effectLst/>
                <a:latin typeface="Abadi" panose="020B0604020104020204" pitchFamily="34" charset="0"/>
                <a:ea typeface="Times New Roman" panose="02020603050405020304" pitchFamily="18" charset="0"/>
                <a:cs typeface="Calibri" panose="020F0502020204030204" pitchFamily="34" charset="0"/>
              </a:rPr>
              <a:t>, Rajasthan</a:t>
            </a:r>
            <a:endParaRPr lang="en-US" sz="2400" i="1" dirty="0">
              <a:effectLst/>
              <a:latin typeface="Abadi" panose="020B0604020104020204" pitchFamily="34" charset="0"/>
              <a:ea typeface="Calibri" panose="020F0502020204030204" pitchFamily="34" charset="0"/>
              <a:cs typeface="Times New Roman" panose="02020603050405020304" pitchFamily="18" charset="0"/>
            </a:endParaRPr>
          </a:p>
          <a:p>
            <a:pPr algn="ctr"/>
            <a:endParaRPr lang="en-US" sz="4000" dirty="0"/>
          </a:p>
        </p:txBody>
      </p:sp>
      <p:pic>
        <p:nvPicPr>
          <p:cNvPr id="1032" name="Picture 8">
            <a:extLst>
              <a:ext uri="{FF2B5EF4-FFF2-40B4-BE49-F238E27FC236}">
                <a16:creationId xmlns:a16="http://schemas.microsoft.com/office/drawing/2014/main" id="{D17DFD9B-86F6-49F7-8AAD-1A4862ADDE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71275" y="6781"/>
            <a:ext cx="1120725" cy="1128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44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B104D5-8658-4E92-9970-82D8AAF27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21369" cy="10832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8D664C-5625-4A69-8803-C6DB66B96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213" y="1"/>
            <a:ext cx="1731224" cy="108321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72B25BA8-583C-4660-8474-E3955182D1A1}"/>
              </a:ext>
            </a:extLst>
          </p:cNvPr>
          <p:cNvSpPr/>
          <p:nvPr/>
        </p:nvSpPr>
        <p:spPr>
          <a:xfrm>
            <a:off x="742121" y="1829752"/>
            <a:ext cx="10707757" cy="4137095"/>
          </a:xfrm>
          <a:prstGeom prst="rect">
            <a:avLst/>
          </a:prstGeom>
          <a:solidFill>
            <a:schemeClr val="accent2">
              <a:lumMod val="40000"/>
              <a:lumOff val="60000"/>
            </a:schemeClr>
          </a:solidFill>
          <a:ln>
            <a:solidFill>
              <a:schemeClr val="accent2">
                <a:lumMod val="50000"/>
              </a:schemeClr>
            </a:solidFill>
          </a:ln>
        </p:spPr>
        <p:txBody>
          <a:bodyPr wrap="square">
            <a:spAutoFit/>
          </a:bodyPr>
          <a:lstStyle/>
          <a:p>
            <a:pPr marL="0" marR="0">
              <a:lnSpc>
                <a:spcPct val="107000"/>
              </a:lnSpc>
              <a:spcBef>
                <a:spcPts val="0"/>
              </a:spcBef>
              <a:spcAft>
                <a:spcPts val="800"/>
              </a:spcAft>
            </a:pPr>
            <a:r>
              <a:rPr lang="en-US" sz="1800" b="1" i="1" dirty="0">
                <a:effectLst/>
                <a:latin typeface="Abadi" panose="020B0604020104020204" pitchFamily="34" charset="0"/>
                <a:ea typeface="Calibri" panose="020F0502020204030204" pitchFamily="34" charset="0"/>
                <a:cs typeface="Times New Roman" panose="02020603050405020304" pitchFamily="18" charset="0"/>
              </a:rPr>
              <a:t> ABOUT UNNAT BHARAT ABHIYAN:</a:t>
            </a:r>
            <a:endParaRPr lang="en-US" sz="1800" dirty="0">
              <a:effectLst/>
              <a:latin typeface="Abadi" panose="020B0604020104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Abadi" panose="020B0604020104020204" pitchFamily="34" charset="0"/>
                <a:ea typeface="Calibri" panose="020F0502020204030204" pitchFamily="34" charset="0"/>
                <a:cs typeface="Calibri" panose="020F0502020204030204" pitchFamily="34" charset="0"/>
              </a:rPr>
              <a:t>Unnat Bharat Abhiyan, a flagship national program of Ministry of Human Resource Development (MHRD) Government of India and IIT Delhi has been designated to function as lead and coordinating organization for UBA activities in the country. Unnat Bharat Abhiyan is inspired by the vision of transformational change in rural development processes by leveraging knowledge institutions to help build the architecture of an Inclusive India.</a:t>
            </a:r>
            <a:endParaRPr lang="en-US" sz="1800" dirty="0">
              <a:effectLst/>
              <a:latin typeface="Abadi" panose="020B0604020104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Abadi" panose="020B0604020104020204" pitchFamily="34" charset="0"/>
                <a:ea typeface="Calibri" panose="020F0502020204030204" pitchFamily="34" charset="0"/>
                <a:cs typeface="Calibri" panose="020F0502020204030204" pitchFamily="34" charset="0"/>
              </a:rPr>
              <a:t>The Mission of Unnat Bharat Abhiyan is to enable participating higher educational institutions to work with the people of rural India in identifying development challenges and evolving appropriate solutions for accelerating sustainable growth. It also aims to create a virtuous cycle between society and an inclusive academic system by providing knowledge and practices for emerging professions and to upgrade the capabilities of both, the public and the private, sectors in responding to the development needs of rural India.</a:t>
            </a:r>
            <a:br>
              <a:rPr lang="en-US" dirty="0"/>
            </a:br>
            <a:endParaRPr lang="en-US" dirty="0"/>
          </a:p>
        </p:txBody>
      </p:sp>
      <p:pic>
        <p:nvPicPr>
          <p:cNvPr id="1032" name="Picture 8">
            <a:extLst>
              <a:ext uri="{FF2B5EF4-FFF2-40B4-BE49-F238E27FC236}">
                <a16:creationId xmlns:a16="http://schemas.microsoft.com/office/drawing/2014/main" id="{D17DFD9B-86F6-49F7-8AAD-1A4862ADDE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71275" y="6781"/>
            <a:ext cx="1120725" cy="1128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2014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B104D5-8658-4E92-9970-82D8AAF27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47335"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8D664C-5625-4A69-8803-C6DB66B96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212" y="0"/>
            <a:ext cx="1768030"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17DFD9B-86F6-49F7-8AAD-1A4862ADDE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55133" y="-38129"/>
            <a:ext cx="1136866" cy="114437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276EEB19-A5E3-494A-A0FB-447B61ED31EB}"/>
              </a:ext>
            </a:extLst>
          </p:cNvPr>
          <p:cNvSpPr/>
          <p:nvPr/>
        </p:nvSpPr>
        <p:spPr>
          <a:xfrm>
            <a:off x="2196101" y="1240632"/>
            <a:ext cx="7799798" cy="461665"/>
          </a:xfrm>
          <a:prstGeom prst="rect">
            <a:avLst/>
          </a:prstGeom>
          <a:solidFill>
            <a:schemeClr val="accent2">
              <a:lumMod val="40000"/>
              <a:lumOff val="60000"/>
            </a:schemeClr>
          </a:solidFill>
        </p:spPr>
        <p:txBody>
          <a:bodyPr wrap="square">
            <a:spAutoFit/>
          </a:bodyPr>
          <a:lstStyle/>
          <a:p>
            <a:pPr algn="ctr"/>
            <a:r>
              <a:rPr lang="en-US" sz="2400" b="1" dirty="0"/>
              <a:t>ORGANISATION STRUCTURE</a:t>
            </a:r>
          </a:p>
        </p:txBody>
      </p:sp>
      <p:pic>
        <p:nvPicPr>
          <p:cNvPr id="2" name="Picture 1">
            <a:extLst>
              <a:ext uri="{FF2B5EF4-FFF2-40B4-BE49-F238E27FC236}">
                <a16:creationId xmlns:a16="http://schemas.microsoft.com/office/drawing/2014/main" id="{7C164D83-4C48-46A1-91E1-0E58007A3060}"/>
              </a:ext>
            </a:extLst>
          </p:cNvPr>
          <p:cNvPicPr>
            <a:picLocks noChangeAspect="1"/>
          </p:cNvPicPr>
          <p:nvPr/>
        </p:nvPicPr>
        <p:blipFill>
          <a:blip r:embed="rId5"/>
          <a:stretch>
            <a:fillRect/>
          </a:stretch>
        </p:blipFill>
        <p:spPr>
          <a:xfrm>
            <a:off x="623666" y="1836688"/>
            <a:ext cx="11251094" cy="4479048"/>
          </a:xfrm>
          <a:prstGeom prst="rect">
            <a:avLst/>
          </a:prstGeom>
          <a:ln w="28575">
            <a:solidFill>
              <a:schemeClr val="tx1"/>
            </a:solidFill>
          </a:ln>
        </p:spPr>
      </p:pic>
      <p:sp>
        <p:nvSpPr>
          <p:cNvPr id="8" name="TextBox 7">
            <a:extLst>
              <a:ext uri="{FF2B5EF4-FFF2-40B4-BE49-F238E27FC236}">
                <a16:creationId xmlns:a16="http://schemas.microsoft.com/office/drawing/2014/main" id="{7C2F1F9B-5351-4ED8-A6EF-AC9C8292B724}"/>
              </a:ext>
            </a:extLst>
          </p:cNvPr>
          <p:cNvSpPr txBox="1"/>
          <p:nvPr/>
        </p:nvSpPr>
        <p:spPr>
          <a:xfrm>
            <a:off x="6402211" y="6453773"/>
            <a:ext cx="6096000" cy="369332"/>
          </a:xfrm>
          <a:prstGeom prst="rect">
            <a:avLst/>
          </a:prstGeom>
          <a:noFill/>
        </p:spPr>
        <p:txBody>
          <a:bodyPr wrap="square">
            <a:spAutoFit/>
          </a:bodyPr>
          <a:lstStyle/>
          <a:p>
            <a:r>
              <a:rPr lang="en-US" dirty="0"/>
              <a:t>https://unnatbharatabhiyan.gov.in/organisational_structure</a:t>
            </a:r>
          </a:p>
        </p:txBody>
      </p:sp>
    </p:spTree>
    <p:extLst>
      <p:ext uri="{BB962C8B-B14F-4D97-AF65-F5344CB8AC3E}">
        <p14:creationId xmlns:p14="http://schemas.microsoft.com/office/powerpoint/2010/main" val="2937067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B104D5-8658-4E92-9970-82D8AAF27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47335"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8D664C-5625-4A69-8803-C6DB66B96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212" y="0"/>
            <a:ext cx="1768030"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17DFD9B-86F6-49F7-8AAD-1A4862ADDE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55133" y="-38129"/>
            <a:ext cx="1136866" cy="114437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9E6253F8-0A70-432E-82F0-D15F75575AE4}"/>
              </a:ext>
            </a:extLst>
          </p:cNvPr>
          <p:cNvSpPr/>
          <p:nvPr/>
        </p:nvSpPr>
        <p:spPr>
          <a:xfrm>
            <a:off x="1714147" y="1403018"/>
            <a:ext cx="8763706" cy="467629"/>
          </a:xfrm>
          <a:prstGeom prst="rect">
            <a:avLst/>
          </a:prstGeom>
          <a:solidFill>
            <a:schemeClr val="accent2">
              <a:lumMod val="40000"/>
              <a:lumOff val="60000"/>
            </a:schemeClr>
          </a:solidFill>
          <a:ln>
            <a:solidFill>
              <a:schemeClr val="accent2">
                <a:lumMod val="50000"/>
              </a:schemeClr>
            </a:solidFill>
          </a:ln>
        </p:spPr>
        <p:txBody>
          <a:bodyPr wrap="square">
            <a:spAutoFit/>
          </a:bodyPr>
          <a:lstStyle/>
          <a:p>
            <a:pPr marL="0" marR="0" algn="ctr">
              <a:lnSpc>
                <a:spcPct val="107000"/>
              </a:lnSpc>
              <a:spcBef>
                <a:spcPts val="0"/>
              </a:spcBef>
              <a:spcAft>
                <a:spcPts val="800"/>
              </a:spcAft>
            </a:pPr>
            <a:r>
              <a:rPr lang="en-US" sz="2400" b="1" i="1">
                <a:effectLst/>
                <a:latin typeface="Calibri" panose="020F0502020204030204" pitchFamily="34" charset="0"/>
                <a:ea typeface="Calibri" panose="020F0502020204030204" pitchFamily="34" charset="0"/>
                <a:cs typeface="Times New Roman" panose="02020603050405020304" pitchFamily="18" charset="0"/>
              </a:rPr>
              <a:t>Implementation Strategy (From PI perspective):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CB4AAA1B-06A7-447F-8F81-12B675F3D8B8}"/>
              </a:ext>
            </a:extLst>
          </p:cNvPr>
          <p:cNvSpPr txBox="1"/>
          <p:nvPr/>
        </p:nvSpPr>
        <p:spPr>
          <a:xfrm>
            <a:off x="481695" y="2074659"/>
            <a:ext cx="11228610" cy="4357988"/>
          </a:xfrm>
          <a:prstGeom prst="rect">
            <a:avLst/>
          </a:prstGeom>
          <a:solidFill>
            <a:schemeClr val="accent2">
              <a:lumMod val="40000"/>
              <a:lumOff val="60000"/>
            </a:schemeClr>
          </a:solidFill>
          <a:ln>
            <a:solidFill>
              <a:schemeClr val="accent2">
                <a:lumMod val="50000"/>
              </a:schemeClr>
            </a:solidFill>
          </a:ln>
        </p:spPr>
        <p:txBody>
          <a:bodyPr wrap="square">
            <a:spAutoFit/>
          </a:bodyPr>
          <a:lstStyle/>
          <a:p>
            <a:pPr marL="342900" marR="0" lvl="0" indent="-342900">
              <a:lnSpc>
                <a:spcPct val="107000"/>
              </a:lnSpc>
              <a:spcBef>
                <a:spcPts val="0"/>
              </a:spcBef>
              <a:spcAft>
                <a:spcPts val="0"/>
              </a:spcAft>
              <a:buFont typeface="Wingdings" panose="05000000000000000000" pitchFamily="2" charset="2"/>
              <a:buChar char="q"/>
            </a:pPr>
            <a:r>
              <a:rPr lang="en-US" sz="2000">
                <a:effectLst/>
                <a:latin typeface="Abadi" panose="020B0604020104020204" pitchFamily="34" charset="0"/>
                <a:ea typeface="Calibri" panose="020F0502020204030204" pitchFamily="34" charset="0"/>
                <a:cs typeface="Times New Roman" panose="02020603050405020304" pitchFamily="18" charset="0"/>
              </a:rPr>
              <a:t>The Higher Educational Institutes will be selected as PI through a challenge mode, from both technical and non-technical streams, based on parameters such as - history of engagement with rural communities, adequate faculty, and commitment to the programme objectives.</a:t>
            </a:r>
          </a:p>
          <a:p>
            <a:pPr marL="342900" marR="0" lvl="0" indent="-342900">
              <a:lnSpc>
                <a:spcPct val="107000"/>
              </a:lnSpc>
              <a:spcBef>
                <a:spcPts val="0"/>
              </a:spcBef>
              <a:spcAft>
                <a:spcPts val="0"/>
              </a:spcAft>
              <a:buFont typeface="Wingdings" panose="05000000000000000000" pitchFamily="2" charset="2"/>
              <a:buChar char="q"/>
            </a:pPr>
            <a:r>
              <a:rPr lang="en-US" sz="2000">
                <a:effectLst/>
                <a:latin typeface="Abadi" panose="020B0604020104020204" pitchFamily="34" charset="0"/>
                <a:ea typeface="Calibri" panose="020F0502020204030204" pitchFamily="34" charset="0"/>
                <a:cs typeface="Times New Roman" panose="02020603050405020304" pitchFamily="18" charset="0"/>
              </a:rPr>
              <a:t>The selected institutions will work with State Government, district authorities / PRIs / other institutions and non-governmental bodies, for arriving at suitable solutions for improving the social and economic wellbeing of the rural communities.</a:t>
            </a:r>
          </a:p>
          <a:p>
            <a:pPr marL="342900" marR="0" lvl="0" indent="-342900">
              <a:lnSpc>
                <a:spcPct val="107000"/>
              </a:lnSpc>
              <a:spcBef>
                <a:spcPts val="0"/>
              </a:spcBef>
              <a:spcAft>
                <a:spcPts val="0"/>
              </a:spcAft>
              <a:buFont typeface="Wingdings" panose="05000000000000000000" pitchFamily="2" charset="2"/>
              <a:buChar char="q"/>
            </a:pPr>
            <a:r>
              <a:rPr lang="en-US" sz="2000">
                <a:effectLst/>
                <a:latin typeface="Abadi" panose="020B0604020104020204" pitchFamily="34" charset="0"/>
                <a:ea typeface="Calibri" panose="020F0502020204030204" pitchFamily="34" charset="0"/>
                <a:cs typeface="Times New Roman" panose="02020603050405020304" pitchFamily="18" charset="0"/>
              </a:rPr>
              <a:t>The selected institutions shall meet from their own resource’s expenses for the field visits, and any other expense that is not specifically funded under the scheme.</a:t>
            </a:r>
          </a:p>
          <a:p>
            <a:pPr marL="342900" marR="0" lvl="0" indent="-342900">
              <a:lnSpc>
                <a:spcPct val="107000"/>
              </a:lnSpc>
              <a:spcBef>
                <a:spcPts val="0"/>
              </a:spcBef>
              <a:spcAft>
                <a:spcPts val="0"/>
              </a:spcAft>
              <a:buFont typeface="Wingdings" panose="05000000000000000000" pitchFamily="2" charset="2"/>
              <a:buChar char="q"/>
            </a:pPr>
            <a:r>
              <a:rPr lang="en-US" sz="2000">
                <a:effectLst/>
                <a:latin typeface="Abadi" panose="020B0604020104020204" pitchFamily="34" charset="0"/>
                <a:ea typeface="Calibri" panose="020F0502020204030204" pitchFamily="34" charset="0"/>
                <a:cs typeface="Times New Roman" panose="02020603050405020304" pitchFamily="18" charset="0"/>
              </a:rPr>
              <a:t>Institutions are expected to do field studies, study the implementation of Government schemes, and facilitate their better implementation so that they meet their objectives best.</a:t>
            </a:r>
          </a:p>
          <a:p>
            <a:pPr marL="342900" marR="0" lvl="0" indent="-342900">
              <a:lnSpc>
                <a:spcPct val="107000"/>
              </a:lnSpc>
              <a:spcBef>
                <a:spcPts val="0"/>
              </a:spcBef>
              <a:spcAft>
                <a:spcPts val="0"/>
              </a:spcAft>
              <a:buFont typeface="Wingdings" panose="05000000000000000000" pitchFamily="2" charset="2"/>
              <a:buChar char="q"/>
            </a:pPr>
            <a:r>
              <a:rPr lang="en-US" sz="2000">
                <a:effectLst/>
                <a:latin typeface="Abadi" panose="020B0604020104020204" pitchFamily="34" charset="0"/>
                <a:ea typeface="Calibri" panose="020F0502020204030204" pitchFamily="34" charset="0"/>
                <a:cs typeface="Times New Roman" panose="02020603050405020304" pitchFamily="18" charset="0"/>
              </a:rPr>
              <a:t>PIs should engage interested faculties, students, NSS and other bodies of the institutes engaged in community activities.</a:t>
            </a:r>
          </a:p>
          <a:p>
            <a:pPr marL="342900" marR="0" lvl="0" indent="-342900">
              <a:lnSpc>
                <a:spcPct val="107000"/>
              </a:lnSpc>
              <a:spcBef>
                <a:spcPts val="0"/>
              </a:spcBef>
              <a:spcAft>
                <a:spcPts val="800"/>
              </a:spcAft>
              <a:buFont typeface="Wingdings" panose="05000000000000000000" pitchFamily="2" charset="2"/>
              <a:buChar char="q"/>
            </a:pPr>
            <a:r>
              <a:rPr lang="en-US" sz="2000">
                <a:effectLst/>
                <a:latin typeface="Abadi" panose="020B0604020104020204" pitchFamily="34" charset="0"/>
                <a:ea typeface="Calibri" panose="020F0502020204030204" pitchFamily="34" charset="0"/>
                <a:cs typeface="Times New Roman" panose="02020603050405020304" pitchFamily="18" charset="0"/>
              </a:rPr>
              <a:t>Provision to have additional incentives to PIs, if they manage to receive grants from other sources.</a:t>
            </a:r>
            <a:endParaRPr lang="en-US" sz="2000" dirty="0">
              <a:effectLst/>
              <a:latin typeface="Abadi" panose="020B06040201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4879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B104D5-8658-4E92-9970-82D8AAF27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47335"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8D664C-5625-4A69-8803-C6DB66B96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212" y="0"/>
            <a:ext cx="1768030"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17DFD9B-86F6-49F7-8AAD-1A4862ADDE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55133" y="-38129"/>
            <a:ext cx="1136866" cy="114437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7AD743AF-FDC8-4F90-BC69-EEF69E7F1F71}"/>
              </a:ext>
            </a:extLst>
          </p:cNvPr>
          <p:cNvSpPr/>
          <p:nvPr/>
        </p:nvSpPr>
        <p:spPr>
          <a:xfrm>
            <a:off x="1439354" y="1682231"/>
            <a:ext cx="9147746" cy="461665"/>
          </a:xfrm>
          <a:prstGeom prst="rect">
            <a:avLst/>
          </a:prstGeom>
          <a:solidFill>
            <a:schemeClr val="accent2">
              <a:lumMod val="40000"/>
              <a:lumOff val="60000"/>
            </a:schemeClr>
          </a:solidFill>
          <a:ln>
            <a:solidFill>
              <a:schemeClr val="accent2">
                <a:lumMod val="50000"/>
              </a:schemeClr>
            </a:solidFill>
          </a:ln>
        </p:spPr>
        <p:txBody>
          <a:bodyPr wrap="square">
            <a:spAutoFit/>
          </a:bodyPr>
          <a:lstStyle/>
          <a:p>
            <a:pPr algn="ctr"/>
            <a:r>
              <a:rPr lang="en-US" sz="2400" b="1" i="1" dirty="0">
                <a:effectLst/>
                <a:latin typeface="Calibri" panose="020F0502020204030204" pitchFamily="34" charset="0"/>
                <a:ea typeface="Calibri" panose="020F0502020204030204" pitchFamily="34" charset="0"/>
                <a:cs typeface="Times New Roman" panose="02020603050405020304" pitchFamily="18" charset="0"/>
              </a:rPr>
              <a:t>Selection of the Participating Institutions (PIs) and Further Processes</a:t>
            </a:r>
            <a:r>
              <a:rPr lang="en-US" sz="2400" b="1" dirty="0"/>
              <a:t>:</a:t>
            </a:r>
            <a:endParaRPr lang="en-US" sz="3200" b="1" dirty="0"/>
          </a:p>
        </p:txBody>
      </p:sp>
      <p:sp>
        <p:nvSpPr>
          <p:cNvPr id="8" name="TextBox 7">
            <a:extLst>
              <a:ext uri="{FF2B5EF4-FFF2-40B4-BE49-F238E27FC236}">
                <a16:creationId xmlns:a16="http://schemas.microsoft.com/office/drawing/2014/main" id="{9B7F7658-C51B-4284-988F-1E4B7556C16B}"/>
              </a:ext>
            </a:extLst>
          </p:cNvPr>
          <p:cNvSpPr txBox="1"/>
          <p:nvPr/>
        </p:nvSpPr>
        <p:spPr>
          <a:xfrm>
            <a:off x="304801" y="2719886"/>
            <a:ext cx="11582398" cy="3831755"/>
          </a:xfrm>
          <a:prstGeom prst="rect">
            <a:avLst/>
          </a:prstGeom>
          <a:noFill/>
          <a:ln>
            <a:solidFill>
              <a:schemeClr val="accent2">
                <a:lumMod val="50000"/>
              </a:schemeClr>
            </a:solidFill>
          </a:ln>
        </p:spPr>
        <p:txBody>
          <a:bodyPr wrap="square">
            <a:spAutoFit/>
          </a:bodyPr>
          <a:lstStyle/>
          <a:p>
            <a:pPr marL="342900" marR="0" lvl="0" indent="-342900">
              <a:lnSpc>
                <a:spcPct val="107000"/>
              </a:lnSpc>
              <a:spcBef>
                <a:spcPts val="0"/>
              </a:spcBef>
              <a:spcAft>
                <a:spcPts val="0"/>
              </a:spcAft>
              <a:buFont typeface="Wingdings" panose="05000000000000000000" pitchFamily="2" charset="2"/>
              <a:buChar char="q"/>
            </a:pPr>
            <a:r>
              <a:rPr lang="en-US" sz="1900" dirty="0">
                <a:effectLst/>
                <a:latin typeface="Abadi" panose="020B0604020104020204" pitchFamily="34" charset="0"/>
                <a:ea typeface="Calibri" panose="020F0502020204030204" pitchFamily="34" charset="0"/>
                <a:cs typeface="Times New Roman" panose="02020603050405020304" pitchFamily="18" charset="0"/>
              </a:rPr>
              <a:t>Higher Educational Institutions would be selected after receiving online responses to an open advertisement for participation in Unnat Bharat Abhiyan. The selection is based on challenge Mode. Selection of institutions would be followed by a training and orientation programme to expose the institutions to rural engagement mechanisms, rural technologies, and practices in present time. The orientation sessions will be organized jointly by RCI and the National Coordinating Institution.</a:t>
            </a:r>
          </a:p>
          <a:p>
            <a:pPr marR="0" lvl="0">
              <a:lnSpc>
                <a:spcPct val="107000"/>
              </a:lnSpc>
              <a:spcBef>
                <a:spcPts val="0"/>
              </a:spcBef>
              <a:spcAft>
                <a:spcPts val="0"/>
              </a:spcAft>
            </a:pPr>
            <a:endParaRPr lang="en-US" sz="1900" dirty="0">
              <a:effectLst/>
              <a:latin typeface="Abadi" panose="020B0604020104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q"/>
            </a:pPr>
            <a:r>
              <a:rPr lang="en-US" sz="1900" dirty="0">
                <a:effectLst/>
                <a:latin typeface="Abadi" panose="020B0604020104020204" pitchFamily="34" charset="0"/>
                <a:ea typeface="Calibri" panose="020F0502020204030204" pitchFamily="34" charset="0"/>
                <a:cs typeface="Times New Roman" panose="02020603050405020304" pitchFamily="18" charset="0"/>
              </a:rPr>
              <a:t>The registration is online on the UBA website. The registration portal has been open for new institutions though out year. The results of selected institutions will be quarterly announced on UBA website.</a:t>
            </a:r>
          </a:p>
          <a:p>
            <a:pPr marR="0" lvl="0">
              <a:lnSpc>
                <a:spcPct val="107000"/>
              </a:lnSpc>
              <a:spcBef>
                <a:spcPts val="0"/>
              </a:spcBef>
              <a:spcAft>
                <a:spcPts val="0"/>
              </a:spcAft>
            </a:pPr>
            <a:endParaRPr lang="en-US" sz="1900" dirty="0">
              <a:effectLst/>
              <a:latin typeface="Abadi" panose="020B0604020104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q"/>
            </a:pPr>
            <a:r>
              <a:rPr lang="en-US" sz="1900" dirty="0">
                <a:effectLst/>
                <a:latin typeface="Abadi" panose="020B0604020104020204" pitchFamily="34" charset="0"/>
                <a:ea typeface="Calibri" panose="020F0502020204030204" pitchFamily="34" charset="0"/>
                <a:cs typeface="Times New Roman" panose="02020603050405020304" pitchFamily="18" charset="0"/>
              </a:rPr>
              <a:t>After registration and selection of the institutes under the UBA, a token amount of Rs.10,000/- per village would be released under the UBA program. The funds are mainly meant for assistance for awareness, Gram Panchayat Development Plan (GPDP) study, need assessment, and contingency expenditure.</a:t>
            </a:r>
          </a:p>
        </p:txBody>
      </p:sp>
    </p:spTree>
    <p:extLst>
      <p:ext uri="{BB962C8B-B14F-4D97-AF65-F5344CB8AC3E}">
        <p14:creationId xmlns:p14="http://schemas.microsoft.com/office/powerpoint/2010/main" val="2663759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B104D5-8658-4E92-9970-82D8AAF27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47335"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8D664C-5625-4A69-8803-C6DB66B96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212" y="0"/>
            <a:ext cx="1768030"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17DFD9B-86F6-49F7-8AAD-1A4862ADDE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55133" y="-38129"/>
            <a:ext cx="1136866" cy="114437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7AD743AF-FDC8-4F90-BC69-EEF69E7F1F71}"/>
              </a:ext>
            </a:extLst>
          </p:cNvPr>
          <p:cNvSpPr/>
          <p:nvPr/>
        </p:nvSpPr>
        <p:spPr>
          <a:xfrm>
            <a:off x="1439354" y="1492318"/>
            <a:ext cx="9147746" cy="461665"/>
          </a:xfrm>
          <a:prstGeom prst="rect">
            <a:avLst/>
          </a:prstGeom>
          <a:solidFill>
            <a:schemeClr val="accent2">
              <a:lumMod val="40000"/>
              <a:lumOff val="60000"/>
            </a:schemeClr>
          </a:solidFill>
          <a:ln>
            <a:solidFill>
              <a:schemeClr val="accent2">
                <a:lumMod val="50000"/>
              </a:schemeClr>
            </a:solidFill>
          </a:ln>
        </p:spPr>
        <p:txBody>
          <a:bodyPr wrap="square">
            <a:spAutoFit/>
          </a:bodyPr>
          <a:lstStyle/>
          <a:p>
            <a:pPr algn="ctr"/>
            <a:r>
              <a:rPr lang="en-US" sz="2400" b="1" i="1" dirty="0">
                <a:effectLst/>
                <a:latin typeface="Calibri" panose="020F0502020204030204" pitchFamily="34" charset="0"/>
                <a:ea typeface="Calibri" panose="020F0502020204030204" pitchFamily="34" charset="0"/>
                <a:cs typeface="Times New Roman" panose="02020603050405020304" pitchFamily="18" charset="0"/>
              </a:rPr>
              <a:t>Selection of the Participating Institutions (PIs) and Further Processes</a:t>
            </a:r>
            <a:r>
              <a:rPr lang="en-US" sz="2400" b="1" dirty="0"/>
              <a:t>:</a:t>
            </a:r>
            <a:endParaRPr lang="en-US" sz="3200" b="1" dirty="0"/>
          </a:p>
        </p:txBody>
      </p:sp>
      <p:sp>
        <p:nvSpPr>
          <p:cNvPr id="8" name="TextBox 7">
            <a:extLst>
              <a:ext uri="{FF2B5EF4-FFF2-40B4-BE49-F238E27FC236}">
                <a16:creationId xmlns:a16="http://schemas.microsoft.com/office/drawing/2014/main" id="{9B7F7658-C51B-4284-988F-1E4B7556C16B}"/>
              </a:ext>
            </a:extLst>
          </p:cNvPr>
          <p:cNvSpPr txBox="1"/>
          <p:nvPr/>
        </p:nvSpPr>
        <p:spPr>
          <a:xfrm>
            <a:off x="304801" y="2340060"/>
            <a:ext cx="11582398" cy="4144596"/>
          </a:xfrm>
          <a:prstGeom prst="rect">
            <a:avLst/>
          </a:prstGeom>
          <a:noFill/>
          <a:ln>
            <a:solidFill>
              <a:schemeClr val="accent2">
                <a:lumMod val="50000"/>
              </a:schemeClr>
            </a:solidFill>
          </a:ln>
        </p:spPr>
        <p:txBody>
          <a:bodyPr wrap="square">
            <a:spAutoFit/>
          </a:bodyPr>
          <a:lstStyle/>
          <a:p>
            <a:pPr marL="342900" indent="-342900">
              <a:lnSpc>
                <a:spcPct val="107000"/>
              </a:lnSpc>
              <a:buFont typeface="Wingdings" panose="05000000000000000000" pitchFamily="2" charset="2"/>
              <a:buChar char="q"/>
            </a:pPr>
            <a:r>
              <a:rPr lang="en-US" sz="1900" dirty="0">
                <a:latin typeface="Abadi" panose="020B0604020104020204" pitchFamily="34" charset="0"/>
                <a:cs typeface="Times New Roman" panose="02020603050405020304" pitchFamily="18" charset="0"/>
              </a:rPr>
              <a:t>A login credentials will be provided to each selected participating institution for UBA Reporting Portal to upload survey data on UBA website. This ‘REPORTING PORTAL’ can be used by all participating institutes to feed data obtained from Village and Household surveys, prepare plans and report their complete work progress.</a:t>
            </a:r>
          </a:p>
          <a:p>
            <a:pPr marL="342900" indent="-342900">
              <a:lnSpc>
                <a:spcPct val="107000"/>
              </a:lnSpc>
              <a:buFont typeface="Wingdings" panose="05000000000000000000" pitchFamily="2" charset="2"/>
              <a:buChar char="q"/>
            </a:pPr>
            <a:r>
              <a:rPr lang="en-US" sz="1900" dirty="0">
                <a:latin typeface="Abadi" panose="020B0604020104020204" pitchFamily="34" charset="0"/>
                <a:cs typeface="Times New Roman" panose="02020603050405020304" pitchFamily="18" charset="0"/>
              </a:rPr>
              <a:t>The selected institutions will work for providing suitable solutions which can improve the social and economic well-being of the rural communities. </a:t>
            </a:r>
          </a:p>
          <a:p>
            <a:pPr marL="342900" indent="-342900">
              <a:lnSpc>
                <a:spcPct val="107000"/>
              </a:lnSpc>
              <a:buFont typeface="Wingdings" panose="05000000000000000000" pitchFamily="2" charset="2"/>
              <a:buChar char="q"/>
            </a:pPr>
            <a:r>
              <a:rPr lang="en-US" sz="1900" dirty="0">
                <a:latin typeface="Abadi" panose="020B0604020104020204" pitchFamily="34" charset="0"/>
                <a:cs typeface="Times New Roman" panose="02020603050405020304" pitchFamily="18" charset="0"/>
              </a:rPr>
              <a:t>The solutions selected/ customized should be sustainable, innovative, implementable and scalable. Where new technological solution is to be developed or existing technological solution is to be customized, as per the local requirements, additional grant would be available under the scheme, as recommended by the Subject Expert Groups.</a:t>
            </a:r>
          </a:p>
          <a:p>
            <a:pPr marL="342900" indent="-342900">
              <a:lnSpc>
                <a:spcPct val="107000"/>
              </a:lnSpc>
              <a:buFont typeface="Wingdings" panose="05000000000000000000" pitchFamily="2" charset="2"/>
              <a:buChar char="q"/>
            </a:pPr>
            <a:r>
              <a:rPr lang="en-US" sz="1900" dirty="0">
                <a:latin typeface="Abadi" panose="020B0604020104020204" pitchFamily="34" charset="0"/>
                <a:cs typeface="Times New Roman" panose="02020603050405020304" pitchFamily="18" charset="0"/>
              </a:rPr>
              <a:t>Identification of solutions by the Institutions would take place after a qualitative engagement with the rural people, local bodies, district authorities and obtaining a clear insight into the problems and requirements of the adopted villages.</a:t>
            </a:r>
          </a:p>
        </p:txBody>
      </p:sp>
    </p:spTree>
    <p:extLst>
      <p:ext uri="{BB962C8B-B14F-4D97-AF65-F5344CB8AC3E}">
        <p14:creationId xmlns:p14="http://schemas.microsoft.com/office/powerpoint/2010/main" val="1957799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B104D5-8658-4E92-9970-82D8AAF27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47335"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8D664C-5625-4A69-8803-C6DB66B96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212" y="0"/>
            <a:ext cx="1768030"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17DFD9B-86F6-49F7-8AAD-1A4862ADDE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55133" y="-38129"/>
            <a:ext cx="1136866" cy="114437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7AD743AF-FDC8-4F90-BC69-EEF69E7F1F71}"/>
              </a:ext>
            </a:extLst>
          </p:cNvPr>
          <p:cNvSpPr/>
          <p:nvPr/>
        </p:nvSpPr>
        <p:spPr>
          <a:xfrm>
            <a:off x="1522127" y="1485283"/>
            <a:ext cx="9147746" cy="461665"/>
          </a:xfrm>
          <a:prstGeom prst="rect">
            <a:avLst/>
          </a:prstGeom>
          <a:solidFill>
            <a:schemeClr val="accent2">
              <a:lumMod val="40000"/>
              <a:lumOff val="60000"/>
            </a:schemeClr>
          </a:solidFill>
          <a:ln>
            <a:solidFill>
              <a:schemeClr val="accent2">
                <a:lumMod val="50000"/>
              </a:schemeClr>
            </a:solidFill>
          </a:ln>
        </p:spPr>
        <p:txBody>
          <a:bodyPr wrap="square">
            <a:spAutoFit/>
          </a:bodyPr>
          <a:lstStyle/>
          <a:p>
            <a:pPr algn="ctr"/>
            <a:r>
              <a:rPr lang="en-US" sz="2400" b="1" i="1" dirty="0">
                <a:effectLst/>
                <a:latin typeface="Calibri" panose="020F0502020204030204" pitchFamily="34" charset="0"/>
                <a:ea typeface="Calibri" panose="020F0502020204030204" pitchFamily="34" charset="0"/>
                <a:cs typeface="Times New Roman" panose="02020603050405020304" pitchFamily="18" charset="0"/>
              </a:rPr>
              <a:t>Selection of the Participating Institutions (PIs) and Further Processes</a:t>
            </a:r>
            <a:r>
              <a:rPr lang="en-US" sz="2400" b="1" dirty="0"/>
              <a:t>:</a:t>
            </a:r>
            <a:endParaRPr lang="en-US" sz="3200" b="1" dirty="0"/>
          </a:p>
        </p:txBody>
      </p:sp>
      <p:sp>
        <p:nvSpPr>
          <p:cNvPr id="8" name="TextBox 7">
            <a:extLst>
              <a:ext uri="{FF2B5EF4-FFF2-40B4-BE49-F238E27FC236}">
                <a16:creationId xmlns:a16="http://schemas.microsoft.com/office/drawing/2014/main" id="{9B7F7658-C51B-4284-988F-1E4B7556C16B}"/>
              </a:ext>
            </a:extLst>
          </p:cNvPr>
          <p:cNvSpPr txBox="1"/>
          <p:nvPr/>
        </p:nvSpPr>
        <p:spPr>
          <a:xfrm>
            <a:off x="422031" y="2325991"/>
            <a:ext cx="11582398" cy="4231479"/>
          </a:xfrm>
          <a:prstGeom prst="rect">
            <a:avLst/>
          </a:prstGeom>
          <a:noFill/>
          <a:ln>
            <a:solidFill>
              <a:schemeClr val="accent2">
                <a:lumMod val="50000"/>
              </a:schemeClr>
            </a:solidFill>
          </a:ln>
        </p:spPr>
        <p:txBody>
          <a:bodyPr wrap="square">
            <a:spAutoFit/>
          </a:bodyPr>
          <a:lstStyle/>
          <a:p>
            <a:pPr marL="342900" marR="0" lvl="0" indent="-342900">
              <a:lnSpc>
                <a:spcPct val="107000"/>
              </a:lnSpc>
              <a:spcBef>
                <a:spcPts val="0"/>
              </a:spcBef>
              <a:spcAft>
                <a:spcPts val="0"/>
              </a:spcAft>
              <a:buFont typeface="Wingdings" panose="05000000000000000000" pitchFamily="2" charset="2"/>
              <a:buChar char="q"/>
            </a:pPr>
            <a:r>
              <a:rPr lang="en-US" sz="1900" dirty="0">
                <a:latin typeface="Abadi" panose="020B0604020104020204" pitchFamily="34" charset="0"/>
                <a:cs typeface="Times New Roman" panose="02020603050405020304" pitchFamily="18" charset="0"/>
              </a:rPr>
              <a:t>The solutions proposed should be uploaded on the UBA portal giving a clear statement of the problem, proposed solution, with proof of requirement &amp; willingness to fund the solution by the District Authorities/ Central and State Government/ Corporates/ Philanthropies, cost of the solutions etc. which would be verified by the Subject Expert Group (SEG).</a:t>
            </a:r>
          </a:p>
          <a:p>
            <a:pPr marL="342900" marR="0" lvl="0" indent="-342900">
              <a:lnSpc>
                <a:spcPct val="107000"/>
              </a:lnSpc>
              <a:spcBef>
                <a:spcPts val="0"/>
              </a:spcBef>
              <a:spcAft>
                <a:spcPts val="0"/>
              </a:spcAft>
              <a:buFont typeface="Wingdings" panose="05000000000000000000" pitchFamily="2" charset="2"/>
              <a:buChar char="q"/>
            </a:pPr>
            <a:r>
              <a:rPr lang="en-US" sz="1900" dirty="0">
                <a:latin typeface="Abadi" panose="020B0604020104020204" pitchFamily="34" charset="0"/>
                <a:cs typeface="Times New Roman" panose="02020603050405020304" pitchFamily="18" charset="0"/>
              </a:rPr>
              <a:t>After evaluation of the proposed solutions, assistance would be recommended by SEG up to Rs.1 lakh per technology for selection of technical solutions and up toRs.50,000/- for customization of any existing solution in a village. This amount is towards meeting the gap in fund availability.</a:t>
            </a:r>
          </a:p>
          <a:p>
            <a:pPr marL="342900" marR="0" lvl="0" indent="-342900">
              <a:lnSpc>
                <a:spcPct val="107000"/>
              </a:lnSpc>
              <a:spcBef>
                <a:spcPts val="0"/>
              </a:spcBef>
              <a:spcAft>
                <a:spcPts val="0"/>
              </a:spcAft>
              <a:buFont typeface="Wingdings" panose="05000000000000000000" pitchFamily="2" charset="2"/>
              <a:buChar char="q"/>
            </a:pPr>
            <a:r>
              <a:rPr lang="en-US" sz="1900" dirty="0">
                <a:latin typeface="Abadi" panose="020B0604020104020204" pitchFamily="34" charset="0"/>
                <a:cs typeface="Times New Roman" panose="02020603050405020304" pitchFamily="18" charset="0"/>
              </a:rPr>
              <a:t>All selected solutions are to be executed in the village with the assistance of the Gram Panchayat and outcomes to be recorded by the institutions. </a:t>
            </a:r>
          </a:p>
          <a:p>
            <a:pPr marL="342900" marR="0" lvl="0" indent="-342900">
              <a:lnSpc>
                <a:spcPct val="107000"/>
              </a:lnSpc>
              <a:spcBef>
                <a:spcPts val="0"/>
              </a:spcBef>
              <a:spcAft>
                <a:spcPts val="0"/>
              </a:spcAft>
              <a:buFont typeface="Wingdings" panose="05000000000000000000" pitchFamily="2" charset="2"/>
              <a:buChar char="q"/>
            </a:pPr>
            <a:r>
              <a:rPr lang="en-US" sz="1900" dirty="0">
                <a:latin typeface="Abadi" panose="020B0604020104020204" pitchFamily="34" charset="0"/>
                <a:cs typeface="Times New Roman" panose="02020603050405020304" pitchFamily="18" charset="0"/>
              </a:rPr>
              <a:t>A web based monitoring system is in place for all progress upload on the Portal by the institutions along with photographs.</a:t>
            </a:r>
          </a:p>
          <a:p>
            <a:pPr marL="342900" marR="0" lvl="0" indent="-342900">
              <a:lnSpc>
                <a:spcPct val="107000"/>
              </a:lnSpc>
              <a:spcBef>
                <a:spcPts val="0"/>
              </a:spcBef>
              <a:spcAft>
                <a:spcPts val="800"/>
              </a:spcAft>
              <a:buFont typeface="Wingdings" panose="05000000000000000000" pitchFamily="2" charset="2"/>
              <a:buChar char="q"/>
            </a:pPr>
            <a:r>
              <a:rPr lang="en-US" sz="1900" dirty="0">
                <a:latin typeface="Abadi" panose="020B0604020104020204" pitchFamily="34" charset="0"/>
                <a:cs typeface="Times New Roman" panose="02020603050405020304" pitchFamily="18" charset="0"/>
              </a:rPr>
              <a:t>The proposed intervention in any village should be discussed prioritized, and approved by Gram </a:t>
            </a:r>
            <a:r>
              <a:rPr lang="en-US" sz="1900" dirty="0" err="1">
                <a:latin typeface="Abadi" panose="020B0604020104020204" pitchFamily="34" charset="0"/>
                <a:cs typeface="Times New Roman" panose="02020603050405020304" pitchFamily="18" charset="0"/>
              </a:rPr>
              <a:t>shabha</a:t>
            </a:r>
            <a:r>
              <a:rPr lang="en-US" sz="1900" dirty="0">
                <a:latin typeface="Abadi" panose="020B0604020104020204" pitchFamily="34" charset="0"/>
                <a:cs typeface="Times New Roman" panose="02020603050405020304" pitchFamily="18" charset="0"/>
              </a:rPr>
              <a:t>.</a:t>
            </a:r>
          </a:p>
          <a:p>
            <a:pPr marR="0" lvl="0">
              <a:lnSpc>
                <a:spcPct val="107000"/>
              </a:lnSpc>
              <a:spcBef>
                <a:spcPts val="0"/>
              </a:spcBef>
              <a:spcAft>
                <a:spcPts val="0"/>
              </a:spcAft>
            </a:pPr>
            <a:endParaRPr lang="en-US" sz="1800" dirty="0">
              <a:effectLst/>
              <a:latin typeface="Abadi" panose="020B06040201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9424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B104D5-8658-4E92-9970-82D8AAF27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47335"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8D664C-5625-4A69-8803-C6DB66B96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212" y="0"/>
            <a:ext cx="1768030"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17DFD9B-86F6-49F7-8AAD-1A4862ADDE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55133" y="-38129"/>
            <a:ext cx="1136866" cy="114437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7AD743AF-FDC8-4F90-BC69-EEF69E7F1F71}"/>
              </a:ext>
            </a:extLst>
          </p:cNvPr>
          <p:cNvSpPr/>
          <p:nvPr/>
        </p:nvSpPr>
        <p:spPr>
          <a:xfrm>
            <a:off x="1522127" y="1485283"/>
            <a:ext cx="9147746" cy="461665"/>
          </a:xfrm>
          <a:prstGeom prst="rect">
            <a:avLst/>
          </a:prstGeom>
          <a:solidFill>
            <a:schemeClr val="accent2">
              <a:lumMod val="40000"/>
              <a:lumOff val="60000"/>
            </a:schemeClr>
          </a:solidFill>
          <a:ln>
            <a:solidFill>
              <a:schemeClr val="accent2">
                <a:lumMod val="50000"/>
              </a:schemeClr>
            </a:solidFill>
          </a:ln>
        </p:spPr>
        <p:txBody>
          <a:bodyPr wrap="square">
            <a:spAutoFit/>
          </a:bodyPr>
          <a:lstStyle/>
          <a:p>
            <a:pPr algn="ctr"/>
            <a:r>
              <a:rPr lang="en-IN" sz="2400" b="1" i="1" u="sng" dirty="0">
                <a:effectLst/>
                <a:latin typeface="Calibri" panose="020F0502020204030204" pitchFamily="34" charset="0"/>
                <a:ea typeface="Calibri" panose="020F0502020204030204" pitchFamily="34" charset="0"/>
                <a:cs typeface="Times New Roman" panose="02020603050405020304" pitchFamily="18" charset="0"/>
              </a:rPr>
              <a:t>Kindly find all pertinent information below for your reference: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B7F7658-C51B-4284-988F-1E4B7556C16B}"/>
              </a:ext>
            </a:extLst>
          </p:cNvPr>
          <p:cNvSpPr txBox="1"/>
          <p:nvPr/>
        </p:nvSpPr>
        <p:spPr>
          <a:xfrm>
            <a:off x="774547" y="2458513"/>
            <a:ext cx="10642905" cy="3965381"/>
          </a:xfrm>
          <a:prstGeom prst="rect">
            <a:avLst/>
          </a:prstGeom>
          <a:noFill/>
          <a:ln>
            <a:solidFill>
              <a:schemeClr val="accent2">
                <a:lumMod val="50000"/>
              </a:schemeClr>
            </a:solidFill>
          </a:ln>
        </p:spPr>
        <p:txBody>
          <a:bodyPr wrap="square">
            <a:spAutoFit/>
          </a:bodyPr>
          <a:lstStyle/>
          <a:p>
            <a:pPr marR="0" lvl="0">
              <a:lnSpc>
                <a:spcPct val="107000"/>
              </a:lnSpc>
              <a:spcBef>
                <a:spcPts val="1200"/>
              </a:spcBef>
              <a:spcAft>
                <a:spcPts val="0"/>
              </a:spcAft>
            </a:pPr>
            <a:r>
              <a:rPr lang="en-IN"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rPr>
              <a:t> About the program -- UNNAT BHARAT ABHIYAN  </a:t>
            </a:r>
            <a:r>
              <a:rPr lang="en-US" b="1" i="1" kern="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 </a:t>
            </a:r>
            <a:r>
              <a:rPr lang="en-IN" sz="1800" dirty="0">
                <a:effectLst/>
                <a:latin typeface="Abadi" panose="020B0604020104020204" pitchFamily="34" charset="0"/>
                <a:ea typeface="Calibri" panose="020F0502020204030204" pitchFamily="34" charset="0"/>
                <a:cs typeface="Times New Roman" panose="02020603050405020304" pitchFamily="18" charset="0"/>
              </a:rPr>
              <a:t> </a:t>
            </a:r>
            <a:r>
              <a:rPr lang="en-IN" sz="1800" dirty="0">
                <a:solidFill>
                  <a:srgbClr val="0563C1"/>
                </a:solidFill>
                <a:effectLst/>
                <a:latin typeface="Abadi" panose="020B0604020104020204" pitchFamily="34" charset="0"/>
                <a:ea typeface="Calibri" panose="020F0502020204030204" pitchFamily="34" charset="0"/>
                <a:cs typeface="Times New Roman" panose="02020603050405020304" pitchFamily="18" charset="0"/>
                <a:hlinkClick r:id="rId5"/>
              </a:rPr>
              <a:t>https://unnatbharatabhiyan.gov.in:8443/introduction</a:t>
            </a:r>
            <a:r>
              <a:rPr lang="en-IN" sz="1800" dirty="0">
                <a:effectLst/>
                <a:latin typeface="Abadi" panose="020B0604020104020204" pitchFamily="34" charset="0"/>
                <a:ea typeface="Calibri" panose="020F0502020204030204" pitchFamily="34" charset="0"/>
                <a:cs typeface="Times New Roman" panose="02020603050405020304" pitchFamily="18" charset="0"/>
              </a:rPr>
              <a:t>  </a:t>
            </a:r>
            <a:endParaRPr lang="en-US" dirty="0">
              <a:latin typeface="Abadi" panose="020B060402010402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IN" dirty="0">
              <a:latin typeface="Abadi" panose="020B0604020104020204" pitchFamily="34" charset="0"/>
              <a:ea typeface="Times New Roman" panose="02020603050405020304" pitchFamily="18" charset="0"/>
              <a:cs typeface="Times New Roman" panose="02020603050405020304" pitchFamily="18" charset="0"/>
            </a:endParaRPr>
          </a:p>
          <a:p>
            <a:pPr marL="742950" marR="0" indent="-285750">
              <a:lnSpc>
                <a:spcPct val="107000"/>
              </a:lnSpc>
              <a:spcBef>
                <a:spcPts val="0"/>
              </a:spcBef>
              <a:spcAft>
                <a:spcPts val="0"/>
              </a:spcAft>
              <a:buFont typeface="Arial" panose="020B0604020202020204" pitchFamily="34" charset="0"/>
              <a:buChar char="•"/>
            </a:pPr>
            <a:r>
              <a:rPr lang="en-IN"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rPr>
              <a:t>About PI </a:t>
            </a:r>
            <a:r>
              <a:rPr lang="en-US" b="1" i="1" kern="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 </a:t>
            </a:r>
            <a:r>
              <a:rPr lang="en-IN"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hlinkClick r:id="rId6"/>
              </a:rPr>
              <a:t>https://unnatbharatabhiyan.gov.in:8443/participating_institute</a:t>
            </a:r>
            <a:r>
              <a:rPr lang="en-IN"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rPr>
              <a:t> </a:t>
            </a:r>
            <a:endParaRPr lang="en-US" sz="1800" dirty="0">
              <a:effectLst/>
              <a:latin typeface="Abadi" panose="020B0604020104020204" pitchFamily="34" charset="0"/>
              <a:ea typeface="Calibri" panose="020F0502020204030204" pitchFamily="34" charset="0"/>
              <a:cs typeface="Times New Roman" panose="02020603050405020304" pitchFamily="18" charset="0"/>
            </a:endParaRPr>
          </a:p>
          <a:p>
            <a:pPr marR="0" lvl="0">
              <a:lnSpc>
                <a:spcPct val="107000"/>
              </a:lnSpc>
              <a:spcBef>
                <a:spcPts val="1200"/>
              </a:spcBef>
              <a:spcAft>
                <a:spcPts val="0"/>
              </a:spcAft>
            </a:pPr>
            <a:r>
              <a:rPr lang="en-IN"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rPr>
              <a:t>About the process to be a part of UBA as PI – </a:t>
            </a:r>
            <a:endPar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1200"/>
              </a:spcBef>
              <a:spcAft>
                <a:spcPts val="0"/>
              </a:spcAft>
              <a:buFont typeface="+mj-lt"/>
              <a:buAutoNum type="arabicPeriod"/>
            </a:pPr>
            <a:r>
              <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rPr>
              <a:t>For details and joining the UBA program,: </a:t>
            </a:r>
            <a:r>
              <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hlinkClick r:id="rId7"/>
              </a:rPr>
              <a:t>https://unnatbharatabhiyan.gov.in:8443/faq3</a:t>
            </a:r>
            <a:endParaRPr lang="en-US" b="1" i="1" kern="0" dirty="0">
              <a:solidFill>
                <a:srgbClr val="000000"/>
              </a:solidFill>
              <a:latin typeface="Abadi" panose="020B060402010402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1200"/>
              </a:spcBef>
              <a:spcAft>
                <a:spcPts val="0"/>
              </a:spcAft>
              <a:buFont typeface="+mj-lt"/>
              <a:buAutoNum type="arabicPeriod"/>
            </a:pPr>
            <a:r>
              <a:rPr lang="en-IN"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rPr>
              <a:t>Please use the registration URL:</a:t>
            </a:r>
            <a:r>
              <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rPr>
              <a:t> </a:t>
            </a:r>
            <a:r>
              <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hlinkClick r:id="rId8"/>
              </a:rPr>
              <a:t>http://115.124.102.238:8081/</a:t>
            </a:r>
            <a:r>
              <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rPr>
              <a:t> to join UBA </a:t>
            </a:r>
          </a:p>
          <a:p>
            <a:pPr marL="342900" marR="0" lvl="0" indent="-342900">
              <a:lnSpc>
                <a:spcPct val="107000"/>
              </a:lnSpc>
              <a:spcBef>
                <a:spcPts val="1200"/>
              </a:spcBef>
              <a:spcAft>
                <a:spcPts val="0"/>
              </a:spcAft>
              <a:buFont typeface="+mj-lt"/>
              <a:buAutoNum type="arabicPeriod"/>
            </a:pPr>
            <a:r>
              <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rPr>
              <a:t>Kindly go through the following links for completing your registration.</a:t>
            </a:r>
          </a:p>
          <a:p>
            <a:pPr marL="457200" marR="0">
              <a:lnSpc>
                <a:spcPct val="107000"/>
              </a:lnSpc>
              <a:spcBef>
                <a:spcPts val="1200"/>
              </a:spcBef>
              <a:spcAft>
                <a:spcPts val="0"/>
              </a:spcAft>
            </a:pPr>
            <a:r>
              <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hlinkClick r:id="rId9"/>
              </a:rPr>
              <a:t>https://www.youtube.com/watch?v=x56DQJkgelI&amp;feature=youtu.be</a:t>
            </a:r>
            <a:endPar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endParaRPr>
          </a:p>
          <a:p>
            <a:pPr marL="457200" marR="0">
              <a:lnSpc>
                <a:spcPct val="107000"/>
              </a:lnSpc>
              <a:spcBef>
                <a:spcPts val="1200"/>
              </a:spcBef>
              <a:spcAft>
                <a:spcPts val="0"/>
              </a:spcAft>
            </a:pPr>
            <a:r>
              <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hlinkClick r:id="rId10"/>
              </a:rPr>
              <a:t>https://www.youtube.com/watch?v=g7ILWONQWjs&amp;feature=youtu.be</a:t>
            </a:r>
            <a:endParaRPr lang="en-US" sz="1800" b="1" i="1" kern="0" dirty="0">
              <a:solidFill>
                <a:srgbClr val="000000"/>
              </a:solidFill>
              <a:effectLst/>
              <a:latin typeface="Abadi" panose="020B0604020104020204" pitchFamily="34" charset="0"/>
              <a:ea typeface="Times New Roman" panose="02020603050405020304" pitchFamily="18" charset="0"/>
              <a:cs typeface="Times New Roman" panose="02020603050405020304" pitchFamily="18" charset="0"/>
            </a:endParaRPr>
          </a:p>
          <a:p>
            <a:pPr marR="0" lvl="0">
              <a:lnSpc>
                <a:spcPct val="107000"/>
              </a:lnSpc>
              <a:spcBef>
                <a:spcPts val="0"/>
              </a:spcBef>
              <a:spcAft>
                <a:spcPts val="0"/>
              </a:spcAft>
            </a:pPr>
            <a:endParaRPr lang="en-US" sz="1800" dirty="0">
              <a:effectLst/>
              <a:latin typeface="Abadi" panose="020B0604020104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1446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62000">
              <a:schemeClr val="accent2">
                <a:lumMod val="60000"/>
                <a:lumOff val="40000"/>
              </a:schemeClr>
            </a:gs>
            <a:gs pos="90000">
              <a:schemeClr val="accent2">
                <a:lumMod val="75000"/>
              </a:schemeClr>
            </a:gs>
          </a:gsLst>
          <a:lin ang="5400000" scaled="1"/>
        </a:gra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FB104D5-8658-4E92-9970-82D8AAF274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47335"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8D664C-5625-4A69-8803-C6DB66B96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212" y="0"/>
            <a:ext cx="1768030" cy="11062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17DFD9B-86F6-49F7-8AAD-1A4862ADDE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55133" y="-38129"/>
            <a:ext cx="1136866" cy="114437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9E6253F8-0A70-432E-82F0-D15F75575AE4}"/>
              </a:ext>
            </a:extLst>
          </p:cNvPr>
          <p:cNvSpPr/>
          <p:nvPr/>
        </p:nvSpPr>
        <p:spPr>
          <a:xfrm>
            <a:off x="914400" y="2644170"/>
            <a:ext cx="10140734" cy="2677656"/>
          </a:xfrm>
          <a:prstGeom prst="rect">
            <a:avLst/>
          </a:prstGeom>
          <a:solidFill>
            <a:schemeClr val="accent2">
              <a:lumMod val="40000"/>
              <a:lumOff val="60000"/>
            </a:schemeClr>
          </a:solidFill>
        </p:spPr>
        <p:txBody>
          <a:bodyPr wrap="square">
            <a:spAutoFit/>
          </a:bodyPr>
          <a:lstStyle/>
          <a:p>
            <a:pPr algn="ctr"/>
            <a:r>
              <a:rPr lang="en-US" sz="2800" b="1" dirty="0"/>
              <a:t>IN CASE OF ANY QUERY </a:t>
            </a:r>
          </a:p>
          <a:p>
            <a:pPr algn="ctr"/>
            <a:r>
              <a:rPr lang="en-US" sz="2800" b="1" dirty="0"/>
              <a:t>KINDLY CONTACT US WITH OUR EMAIL ID : </a:t>
            </a:r>
            <a:r>
              <a:rPr lang="en-US" sz="2800" b="1" i="1" u="sng" dirty="0"/>
              <a:t>rci-uba@mnit.ac.in </a:t>
            </a:r>
            <a:r>
              <a:rPr lang="en-US" sz="2800" b="1" dirty="0"/>
              <a:t>OR WITH THE HELP OF THE GOOGLE FORM IN THE CONTACT US SECTION </a:t>
            </a:r>
          </a:p>
          <a:p>
            <a:pPr algn="ctr"/>
            <a:endParaRPr lang="en-US" sz="2800" b="1" dirty="0"/>
          </a:p>
          <a:p>
            <a:pPr algn="ctr"/>
            <a:r>
              <a:rPr lang="en-US" sz="2800" b="1" dirty="0"/>
              <a:t> THANK YOU </a:t>
            </a:r>
          </a:p>
        </p:txBody>
      </p:sp>
    </p:spTree>
    <p:extLst>
      <p:ext uri="{BB962C8B-B14F-4D97-AF65-F5344CB8AC3E}">
        <p14:creationId xmlns:p14="http://schemas.microsoft.com/office/powerpoint/2010/main" val="24284145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904</TotalTime>
  <Words>1106</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Abadi</vt:lpstr>
      <vt:lpstr>Arial</vt:lpstr>
      <vt:lpstr>Calibri</vt:lpstr>
      <vt:lpstr>Calibri Light</vt:lpstr>
      <vt:lpstr>Gill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Nandini Soni</dc:creator>
  <cp:lastModifiedBy>Nandini Soni</cp:lastModifiedBy>
  <cp:revision>28</cp:revision>
  <dcterms:created xsi:type="dcterms:W3CDTF">2021-07-17T09:52:05Z</dcterms:created>
  <dcterms:modified xsi:type="dcterms:W3CDTF">2021-09-08T11:17:38Z</dcterms:modified>
</cp:coreProperties>
</file>